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19"/>
  </p:notesMasterIdLst>
  <p:sldIdLst>
    <p:sldId id="256" r:id="rId2"/>
    <p:sldId id="269" r:id="rId3"/>
    <p:sldId id="270" r:id="rId4"/>
    <p:sldId id="271" r:id="rId5"/>
    <p:sldId id="272" r:id="rId6"/>
    <p:sldId id="274" r:id="rId7"/>
    <p:sldId id="257" r:id="rId8"/>
    <p:sldId id="265" r:id="rId9"/>
    <p:sldId id="267" r:id="rId10"/>
    <p:sldId id="266" r:id="rId11"/>
    <p:sldId id="258" r:id="rId12"/>
    <p:sldId id="259" r:id="rId13"/>
    <p:sldId id="260" r:id="rId14"/>
    <p:sldId id="275" r:id="rId15"/>
    <p:sldId id="261" r:id="rId16"/>
    <p:sldId id="276" r:id="rId17"/>
    <p:sldId id="264" r:id="rId18"/>
  </p:sldIdLst>
  <p:sldSz cx="12192000" cy="6858000"/>
  <p:notesSz cx="6858000" cy="9144000"/>
  <p:defaultTextStyle>
    <a:defPPr>
      <a:defRPr lang="de-J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85853"/>
  </p:normalViewPr>
  <p:slideViewPr>
    <p:cSldViewPr snapToGrid="0" snapToObjects="1">
      <p:cViewPr varScale="1">
        <p:scale>
          <a:sx n="73" d="100"/>
          <a:sy n="73" d="100"/>
        </p:scale>
        <p:origin x="1042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27A4C1-FDDA-4DAB-B572-D85B162F5159}" type="doc">
      <dgm:prSet loTypeId="urn:microsoft.com/office/officeart/2018/5/layout/IconLeafLabelList" loCatId="icon" qsTypeId="urn:microsoft.com/office/officeart/2005/8/quickstyle/simple2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8D6E5236-7748-42D8-BA55-6FE0473118F4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800" b="1" cap="none" dirty="0"/>
            <a:t>Green economy</a:t>
          </a:r>
        </a:p>
        <a:p>
          <a:pPr>
            <a:lnSpc>
              <a:spcPct val="100000"/>
            </a:lnSpc>
            <a:defRPr cap="all"/>
          </a:pPr>
          <a:r>
            <a:rPr lang="en-US" sz="1900" cap="none" dirty="0"/>
            <a:t>economic system in which economic growth is accompanied by ecological and social sustainability</a:t>
          </a:r>
        </a:p>
      </dgm:t>
    </dgm:pt>
    <dgm:pt modelId="{978D35D8-2337-417A-9F54-2BC1C9FF2316}" type="parTrans" cxnId="{F9153F35-5582-4518-A017-B345CCAC2FF2}">
      <dgm:prSet/>
      <dgm:spPr/>
      <dgm:t>
        <a:bodyPr/>
        <a:lstStyle/>
        <a:p>
          <a:endParaRPr lang="en-US"/>
        </a:p>
      </dgm:t>
    </dgm:pt>
    <dgm:pt modelId="{385471FE-6D42-4637-98D6-A926B50E4501}" type="sibTrans" cxnId="{F9153F35-5582-4518-A017-B345CCAC2FF2}">
      <dgm:prSet/>
      <dgm:spPr/>
      <dgm:t>
        <a:bodyPr/>
        <a:lstStyle/>
        <a:p>
          <a:endParaRPr lang="en-US"/>
        </a:p>
      </dgm:t>
    </dgm:pt>
    <dgm:pt modelId="{437C26A5-AD4C-43B3-925F-801009E2F8BC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cap="none" dirty="0"/>
            <a:t>“Low carbon, resource efficient and socially inclusive“</a:t>
          </a:r>
        </a:p>
        <a:p>
          <a:pPr>
            <a:lnSpc>
              <a:spcPct val="100000"/>
            </a:lnSpc>
            <a:defRPr cap="all"/>
          </a:pPr>
          <a:r>
            <a:rPr lang="en-US" cap="none" dirty="0"/>
            <a:t>(UNEP)</a:t>
          </a:r>
        </a:p>
      </dgm:t>
    </dgm:pt>
    <dgm:pt modelId="{171DAB27-3231-4C66-A149-43490C9656E0}" type="parTrans" cxnId="{92EDA758-FBA6-4E09-B3D3-3489E4E39266}">
      <dgm:prSet/>
      <dgm:spPr/>
      <dgm:t>
        <a:bodyPr/>
        <a:lstStyle/>
        <a:p>
          <a:endParaRPr lang="en-US"/>
        </a:p>
      </dgm:t>
    </dgm:pt>
    <dgm:pt modelId="{9547FF81-493F-49AF-A529-A470CB2D28FB}" type="sibTrans" cxnId="{92EDA758-FBA6-4E09-B3D3-3489E4E39266}">
      <dgm:prSet/>
      <dgm:spPr/>
      <dgm:t>
        <a:bodyPr/>
        <a:lstStyle/>
        <a:p>
          <a:endParaRPr lang="en-US"/>
        </a:p>
      </dgm:t>
    </dgm:pt>
    <dgm:pt modelId="{D0EC9961-2279-4AF8-A7E5-B6E3EA58F370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cap="none" dirty="0"/>
            <a:t>Development strategy</a:t>
          </a:r>
        </a:p>
        <a:p>
          <a:pPr>
            <a:lnSpc>
              <a:spcPct val="100000"/>
            </a:lnSpc>
            <a:defRPr cap="all"/>
          </a:pPr>
          <a:r>
            <a:rPr lang="en-US" cap="none" dirty="0"/>
            <a:t>Important tool for sustainable development (RIO+20)</a:t>
          </a:r>
        </a:p>
      </dgm:t>
    </dgm:pt>
    <dgm:pt modelId="{896AF3BF-3683-40FB-90FA-01D09035D0CE}" type="parTrans" cxnId="{A04C8B0A-64F2-4FF8-9312-1F752EC383BE}">
      <dgm:prSet/>
      <dgm:spPr/>
      <dgm:t>
        <a:bodyPr/>
        <a:lstStyle/>
        <a:p>
          <a:endParaRPr lang="en-US"/>
        </a:p>
      </dgm:t>
    </dgm:pt>
    <dgm:pt modelId="{30B7F778-3D7A-49DF-85D8-7A4D23491266}" type="sibTrans" cxnId="{A04C8B0A-64F2-4FF8-9312-1F752EC383BE}">
      <dgm:prSet/>
      <dgm:spPr/>
      <dgm:t>
        <a:bodyPr/>
        <a:lstStyle/>
        <a:p>
          <a:endParaRPr lang="en-US"/>
        </a:p>
      </dgm:t>
    </dgm:pt>
    <dgm:pt modelId="{1335B56B-37C9-4B34-944D-8D6812B1F818}" type="pres">
      <dgm:prSet presAssocID="{1227A4C1-FDDA-4DAB-B572-D85B162F5159}" presName="root" presStyleCnt="0">
        <dgm:presLayoutVars>
          <dgm:dir/>
          <dgm:resizeHandles val="exact"/>
        </dgm:presLayoutVars>
      </dgm:prSet>
      <dgm:spPr/>
    </dgm:pt>
    <dgm:pt modelId="{845C7230-4014-4F69-8F72-794B22476D31}" type="pres">
      <dgm:prSet presAssocID="{8D6E5236-7748-42D8-BA55-6FE0473118F4}" presName="compNode" presStyleCnt="0"/>
      <dgm:spPr/>
    </dgm:pt>
    <dgm:pt modelId="{DCC8C9B6-9AB7-476C-ABA2-2B83CC22EFED}" type="pres">
      <dgm:prSet presAssocID="{8D6E5236-7748-42D8-BA55-6FE0473118F4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6FB319D1-7396-47C3-9E1D-D87CA2D2FF2C}" type="pres">
      <dgm:prSet presAssocID="{8D6E5236-7748-42D8-BA55-6FE0473118F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eciduous tree"/>
        </a:ext>
      </dgm:extLst>
    </dgm:pt>
    <dgm:pt modelId="{BAFC3BCF-9990-4EDA-848C-3026C11FDF26}" type="pres">
      <dgm:prSet presAssocID="{8D6E5236-7748-42D8-BA55-6FE0473118F4}" presName="spaceRect" presStyleCnt="0"/>
      <dgm:spPr/>
    </dgm:pt>
    <dgm:pt modelId="{3791CB90-5A2D-494E-AACA-BBA36B489122}" type="pres">
      <dgm:prSet presAssocID="{8D6E5236-7748-42D8-BA55-6FE0473118F4}" presName="textRect" presStyleLbl="revTx" presStyleIdx="0" presStyleCnt="3">
        <dgm:presLayoutVars>
          <dgm:chMax val="1"/>
          <dgm:chPref val="1"/>
        </dgm:presLayoutVars>
      </dgm:prSet>
      <dgm:spPr/>
    </dgm:pt>
    <dgm:pt modelId="{FC1DF8A6-FBC3-4102-BECE-9F90C66BB6C4}" type="pres">
      <dgm:prSet presAssocID="{385471FE-6D42-4637-98D6-A926B50E4501}" presName="sibTrans" presStyleCnt="0"/>
      <dgm:spPr/>
    </dgm:pt>
    <dgm:pt modelId="{A60CB76B-4146-406A-9C93-21A4C36D29C0}" type="pres">
      <dgm:prSet presAssocID="{437C26A5-AD4C-43B3-925F-801009E2F8BC}" presName="compNode" presStyleCnt="0"/>
      <dgm:spPr/>
    </dgm:pt>
    <dgm:pt modelId="{E5978222-B4CB-49C2-83F0-BB68D065B905}" type="pres">
      <dgm:prSet presAssocID="{437C26A5-AD4C-43B3-925F-801009E2F8BC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B6258B1-10DC-462A-A64A-CD53092B637D}" type="pres">
      <dgm:prSet presAssocID="{437C26A5-AD4C-43B3-925F-801009E2F8B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achhaltigkeit"/>
        </a:ext>
      </dgm:extLst>
    </dgm:pt>
    <dgm:pt modelId="{FB171432-45F4-4F1A-B270-895361999534}" type="pres">
      <dgm:prSet presAssocID="{437C26A5-AD4C-43B3-925F-801009E2F8BC}" presName="spaceRect" presStyleCnt="0"/>
      <dgm:spPr/>
    </dgm:pt>
    <dgm:pt modelId="{DF8500C9-779F-437A-8B53-F2426EE4EA10}" type="pres">
      <dgm:prSet presAssocID="{437C26A5-AD4C-43B3-925F-801009E2F8BC}" presName="textRect" presStyleLbl="revTx" presStyleIdx="1" presStyleCnt="3">
        <dgm:presLayoutVars>
          <dgm:chMax val="1"/>
          <dgm:chPref val="1"/>
        </dgm:presLayoutVars>
      </dgm:prSet>
      <dgm:spPr/>
    </dgm:pt>
    <dgm:pt modelId="{461B4315-FB20-4579-B89E-8BAC152DBE8D}" type="pres">
      <dgm:prSet presAssocID="{9547FF81-493F-49AF-A529-A470CB2D28FB}" presName="sibTrans" presStyleCnt="0"/>
      <dgm:spPr/>
    </dgm:pt>
    <dgm:pt modelId="{4EA5B249-D1D3-4185-8643-E559EA58E2B4}" type="pres">
      <dgm:prSet presAssocID="{D0EC9961-2279-4AF8-A7E5-B6E3EA58F370}" presName="compNode" presStyleCnt="0"/>
      <dgm:spPr/>
    </dgm:pt>
    <dgm:pt modelId="{7D66D49D-A336-4AF3-9E24-84B485F263E7}" type="pres">
      <dgm:prSet presAssocID="{D0EC9961-2279-4AF8-A7E5-B6E3EA58F370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11DBEC7-202C-4BEE-B99D-03BBA636BE48}" type="pres">
      <dgm:prSet presAssocID="{D0EC9961-2279-4AF8-A7E5-B6E3EA58F37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ools"/>
        </a:ext>
      </dgm:extLst>
    </dgm:pt>
    <dgm:pt modelId="{60C68759-DAC5-43C6-A9C6-F5932F31F03C}" type="pres">
      <dgm:prSet presAssocID="{D0EC9961-2279-4AF8-A7E5-B6E3EA58F370}" presName="spaceRect" presStyleCnt="0"/>
      <dgm:spPr/>
    </dgm:pt>
    <dgm:pt modelId="{48CA8999-3405-4ABE-BE5E-D2CFBE05D22C}" type="pres">
      <dgm:prSet presAssocID="{D0EC9961-2279-4AF8-A7E5-B6E3EA58F370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7DC76905-4A5E-472E-B0CE-BBBC43E81360}" type="presOf" srcId="{8D6E5236-7748-42D8-BA55-6FE0473118F4}" destId="{3791CB90-5A2D-494E-AACA-BBA36B489122}" srcOrd="0" destOrd="0" presId="urn:microsoft.com/office/officeart/2018/5/layout/IconLeafLabelList"/>
    <dgm:cxn modelId="{A04C8B0A-64F2-4FF8-9312-1F752EC383BE}" srcId="{1227A4C1-FDDA-4DAB-B572-D85B162F5159}" destId="{D0EC9961-2279-4AF8-A7E5-B6E3EA58F370}" srcOrd="2" destOrd="0" parTransId="{896AF3BF-3683-40FB-90FA-01D09035D0CE}" sibTransId="{30B7F778-3D7A-49DF-85D8-7A4D23491266}"/>
    <dgm:cxn modelId="{46281E0E-7CE3-4A93-9257-797AB6087866}" type="presOf" srcId="{D0EC9961-2279-4AF8-A7E5-B6E3EA58F370}" destId="{48CA8999-3405-4ABE-BE5E-D2CFBE05D22C}" srcOrd="0" destOrd="0" presId="urn:microsoft.com/office/officeart/2018/5/layout/IconLeafLabelList"/>
    <dgm:cxn modelId="{F9153F35-5582-4518-A017-B345CCAC2FF2}" srcId="{1227A4C1-FDDA-4DAB-B572-D85B162F5159}" destId="{8D6E5236-7748-42D8-BA55-6FE0473118F4}" srcOrd="0" destOrd="0" parTransId="{978D35D8-2337-417A-9F54-2BC1C9FF2316}" sibTransId="{385471FE-6D42-4637-98D6-A926B50E4501}"/>
    <dgm:cxn modelId="{90078D63-B939-403E-A333-8B406649073E}" type="presOf" srcId="{437C26A5-AD4C-43B3-925F-801009E2F8BC}" destId="{DF8500C9-779F-437A-8B53-F2426EE4EA10}" srcOrd="0" destOrd="0" presId="urn:microsoft.com/office/officeart/2018/5/layout/IconLeafLabelList"/>
    <dgm:cxn modelId="{92EDA758-FBA6-4E09-B3D3-3489E4E39266}" srcId="{1227A4C1-FDDA-4DAB-B572-D85B162F5159}" destId="{437C26A5-AD4C-43B3-925F-801009E2F8BC}" srcOrd="1" destOrd="0" parTransId="{171DAB27-3231-4C66-A149-43490C9656E0}" sibTransId="{9547FF81-493F-49AF-A529-A470CB2D28FB}"/>
    <dgm:cxn modelId="{94D481DD-3A1F-40E8-89F2-DDFDE1CB3009}" type="presOf" srcId="{1227A4C1-FDDA-4DAB-B572-D85B162F5159}" destId="{1335B56B-37C9-4B34-944D-8D6812B1F818}" srcOrd="0" destOrd="0" presId="urn:microsoft.com/office/officeart/2018/5/layout/IconLeafLabelList"/>
    <dgm:cxn modelId="{0D3E0A88-252E-47FC-AA5D-1CD9AD6BE513}" type="presParOf" srcId="{1335B56B-37C9-4B34-944D-8D6812B1F818}" destId="{845C7230-4014-4F69-8F72-794B22476D31}" srcOrd="0" destOrd="0" presId="urn:microsoft.com/office/officeart/2018/5/layout/IconLeafLabelList"/>
    <dgm:cxn modelId="{AFE7EE52-49D8-4F4A-AF19-BF98AF5E8B48}" type="presParOf" srcId="{845C7230-4014-4F69-8F72-794B22476D31}" destId="{DCC8C9B6-9AB7-476C-ABA2-2B83CC22EFED}" srcOrd="0" destOrd="0" presId="urn:microsoft.com/office/officeart/2018/5/layout/IconLeafLabelList"/>
    <dgm:cxn modelId="{7661B1FC-3503-4E4F-A8AC-0A39A6A732B8}" type="presParOf" srcId="{845C7230-4014-4F69-8F72-794B22476D31}" destId="{6FB319D1-7396-47C3-9E1D-D87CA2D2FF2C}" srcOrd="1" destOrd="0" presId="urn:microsoft.com/office/officeart/2018/5/layout/IconLeafLabelList"/>
    <dgm:cxn modelId="{82A222BB-4F71-4828-A39F-81652EF1582D}" type="presParOf" srcId="{845C7230-4014-4F69-8F72-794B22476D31}" destId="{BAFC3BCF-9990-4EDA-848C-3026C11FDF26}" srcOrd="2" destOrd="0" presId="urn:microsoft.com/office/officeart/2018/5/layout/IconLeafLabelList"/>
    <dgm:cxn modelId="{B03527A1-8C94-4C56-AD7B-3BFA7ACBB739}" type="presParOf" srcId="{845C7230-4014-4F69-8F72-794B22476D31}" destId="{3791CB90-5A2D-494E-AACA-BBA36B489122}" srcOrd="3" destOrd="0" presId="urn:microsoft.com/office/officeart/2018/5/layout/IconLeafLabelList"/>
    <dgm:cxn modelId="{943D1B9A-189C-4B7E-8A0E-F9D1DEA19665}" type="presParOf" srcId="{1335B56B-37C9-4B34-944D-8D6812B1F818}" destId="{FC1DF8A6-FBC3-4102-BECE-9F90C66BB6C4}" srcOrd="1" destOrd="0" presId="urn:microsoft.com/office/officeart/2018/5/layout/IconLeafLabelList"/>
    <dgm:cxn modelId="{7A24BDC5-9907-4C4D-B056-B6AD66C0C7E9}" type="presParOf" srcId="{1335B56B-37C9-4B34-944D-8D6812B1F818}" destId="{A60CB76B-4146-406A-9C93-21A4C36D29C0}" srcOrd="2" destOrd="0" presId="urn:microsoft.com/office/officeart/2018/5/layout/IconLeafLabelList"/>
    <dgm:cxn modelId="{B627CE5E-6CB9-428E-8795-51AB33C9BD25}" type="presParOf" srcId="{A60CB76B-4146-406A-9C93-21A4C36D29C0}" destId="{E5978222-B4CB-49C2-83F0-BB68D065B905}" srcOrd="0" destOrd="0" presId="urn:microsoft.com/office/officeart/2018/5/layout/IconLeafLabelList"/>
    <dgm:cxn modelId="{383B3603-F0BC-4765-B9EE-64D01BE8062D}" type="presParOf" srcId="{A60CB76B-4146-406A-9C93-21A4C36D29C0}" destId="{CB6258B1-10DC-462A-A64A-CD53092B637D}" srcOrd="1" destOrd="0" presId="urn:microsoft.com/office/officeart/2018/5/layout/IconLeafLabelList"/>
    <dgm:cxn modelId="{FB7818BE-C75A-4E8B-9B79-D16E2A3BCE7C}" type="presParOf" srcId="{A60CB76B-4146-406A-9C93-21A4C36D29C0}" destId="{FB171432-45F4-4F1A-B270-895361999534}" srcOrd="2" destOrd="0" presId="urn:microsoft.com/office/officeart/2018/5/layout/IconLeafLabelList"/>
    <dgm:cxn modelId="{954AC3BF-78D2-47D1-94A7-135CAB77FC00}" type="presParOf" srcId="{A60CB76B-4146-406A-9C93-21A4C36D29C0}" destId="{DF8500C9-779F-437A-8B53-F2426EE4EA10}" srcOrd="3" destOrd="0" presId="urn:microsoft.com/office/officeart/2018/5/layout/IconLeafLabelList"/>
    <dgm:cxn modelId="{F5CF3E06-7DBF-4D20-8833-61078700C22C}" type="presParOf" srcId="{1335B56B-37C9-4B34-944D-8D6812B1F818}" destId="{461B4315-FB20-4579-B89E-8BAC152DBE8D}" srcOrd="3" destOrd="0" presId="urn:microsoft.com/office/officeart/2018/5/layout/IconLeafLabelList"/>
    <dgm:cxn modelId="{08342B7D-5088-4EF7-A463-FB153C442984}" type="presParOf" srcId="{1335B56B-37C9-4B34-944D-8D6812B1F818}" destId="{4EA5B249-D1D3-4185-8643-E559EA58E2B4}" srcOrd="4" destOrd="0" presId="urn:microsoft.com/office/officeart/2018/5/layout/IconLeafLabelList"/>
    <dgm:cxn modelId="{A4C2968D-1E9E-4484-8B6E-C9D88C1C6978}" type="presParOf" srcId="{4EA5B249-D1D3-4185-8643-E559EA58E2B4}" destId="{7D66D49D-A336-4AF3-9E24-84B485F263E7}" srcOrd="0" destOrd="0" presId="urn:microsoft.com/office/officeart/2018/5/layout/IconLeafLabelList"/>
    <dgm:cxn modelId="{C6CDBC44-D48C-4B66-94D4-A2C59C01976F}" type="presParOf" srcId="{4EA5B249-D1D3-4185-8643-E559EA58E2B4}" destId="{111DBEC7-202C-4BEE-B99D-03BBA636BE48}" srcOrd="1" destOrd="0" presId="urn:microsoft.com/office/officeart/2018/5/layout/IconLeafLabelList"/>
    <dgm:cxn modelId="{4DC87FDA-9FEB-4BBC-864A-9691E68E36CB}" type="presParOf" srcId="{4EA5B249-D1D3-4185-8643-E559EA58E2B4}" destId="{60C68759-DAC5-43C6-A9C6-F5932F31F03C}" srcOrd="2" destOrd="0" presId="urn:microsoft.com/office/officeart/2018/5/layout/IconLeafLabelList"/>
    <dgm:cxn modelId="{C1A645FF-EA53-4B55-ABFF-8CA75570B67A}" type="presParOf" srcId="{4EA5B249-D1D3-4185-8643-E559EA58E2B4}" destId="{48CA8999-3405-4ABE-BE5E-D2CFBE05D22C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C8C9B6-9AB7-476C-ABA2-2B83CC22EFED}">
      <dsp:nvSpPr>
        <dsp:cNvPr id="0" name=""/>
        <dsp:cNvSpPr/>
      </dsp:nvSpPr>
      <dsp:spPr>
        <a:xfrm>
          <a:off x="674477" y="242711"/>
          <a:ext cx="1887187" cy="18871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B319D1-7396-47C3-9E1D-D87CA2D2FF2C}">
      <dsp:nvSpPr>
        <dsp:cNvPr id="0" name=""/>
        <dsp:cNvSpPr/>
      </dsp:nvSpPr>
      <dsp:spPr>
        <a:xfrm>
          <a:off x="1076665" y="644899"/>
          <a:ext cx="1082812" cy="1082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791CB90-5A2D-494E-AACA-BBA36B489122}">
      <dsp:nvSpPr>
        <dsp:cNvPr id="0" name=""/>
        <dsp:cNvSpPr/>
      </dsp:nvSpPr>
      <dsp:spPr>
        <a:xfrm>
          <a:off x="71196" y="2717712"/>
          <a:ext cx="3093750" cy="157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b="1" kern="1200" cap="none" dirty="0"/>
            <a:t>Green economy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 cap="none" dirty="0"/>
            <a:t>economic system in which economic growth is accompanied by ecological and social sustainability</a:t>
          </a:r>
        </a:p>
      </dsp:txBody>
      <dsp:txXfrm>
        <a:off x="71196" y="2717712"/>
        <a:ext cx="3093750" cy="1575000"/>
      </dsp:txXfrm>
    </dsp:sp>
    <dsp:sp modelId="{E5978222-B4CB-49C2-83F0-BB68D065B905}">
      <dsp:nvSpPr>
        <dsp:cNvPr id="0" name=""/>
        <dsp:cNvSpPr/>
      </dsp:nvSpPr>
      <dsp:spPr>
        <a:xfrm>
          <a:off x="4309634" y="242711"/>
          <a:ext cx="1887187" cy="18871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6258B1-10DC-462A-A64A-CD53092B637D}">
      <dsp:nvSpPr>
        <dsp:cNvPr id="0" name=""/>
        <dsp:cNvSpPr/>
      </dsp:nvSpPr>
      <dsp:spPr>
        <a:xfrm>
          <a:off x="4711821" y="644899"/>
          <a:ext cx="1082812" cy="1082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F8500C9-779F-437A-8B53-F2426EE4EA10}">
      <dsp:nvSpPr>
        <dsp:cNvPr id="0" name=""/>
        <dsp:cNvSpPr/>
      </dsp:nvSpPr>
      <dsp:spPr>
        <a:xfrm>
          <a:off x="3706353" y="2717712"/>
          <a:ext cx="3093750" cy="157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 cap="none" dirty="0"/>
            <a:t>“Low carbon, resource efficient and socially inclusive“</a:t>
          </a:r>
        </a:p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 cap="none" dirty="0"/>
            <a:t>(UNEP)</a:t>
          </a:r>
        </a:p>
      </dsp:txBody>
      <dsp:txXfrm>
        <a:off x="3706353" y="2717712"/>
        <a:ext cx="3093750" cy="1575000"/>
      </dsp:txXfrm>
    </dsp:sp>
    <dsp:sp modelId="{7D66D49D-A336-4AF3-9E24-84B485F263E7}">
      <dsp:nvSpPr>
        <dsp:cNvPr id="0" name=""/>
        <dsp:cNvSpPr/>
      </dsp:nvSpPr>
      <dsp:spPr>
        <a:xfrm>
          <a:off x="7944790" y="242711"/>
          <a:ext cx="1887187" cy="18871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1DBEC7-202C-4BEE-B99D-03BBA636BE48}">
      <dsp:nvSpPr>
        <dsp:cNvPr id="0" name=""/>
        <dsp:cNvSpPr/>
      </dsp:nvSpPr>
      <dsp:spPr>
        <a:xfrm>
          <a:off x="8346978" y="644899"/>
          <a:ext cx="1082812" cy="10828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8CA8999-3405-4ABE-BE5E-D2CFBE05D22C}">
      <dsp:nvSpPr>
        <dsp:cNvPr id="0" name=""/>
        <dsp:cNvSpPr/>
      </dsp:nvSpPr>
      <dsp:spPr>
        <a:xfrm>
          <a:off x="7341509" y="2717712"/>
          <a:ext cx="3093750" cy="157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 cap="none" dirty="0"/>
            <a:t>Development strategy</a:t>
          </a:r>
        </a:p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 cap="none" dirty="0"/>
            <a:t>Important tool for sustainable development (RIO+20)</a:t>
          </a:r>
        </a:p>
      </dsp:txBody>
      <dsp:txXfrm>
        <a:off x="7341509" y="2717712"/>
        <a:ext cx="3093750" cy="1575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JO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DF211-2A2A-6E41-8901-5AF381A953D6}" type="datetimeFigureOut">
              <a:rPr lang="de-JO" smtClean="0"/>
              <a:t>09/28/2021</a:t>
            </a:fld>
            <a:endParaRPr lang="de-JO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JO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JO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JO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2B0D8-8B1F-7847-B953-BCACECFFB8A7}" type="slidenum">
              <a:rPr lang="de-JO" smtClean="0"/>
              <a:t>‹Nr.›</a:t>
            </a:fld>
            <a:endParaRPr lang="de-JO"/>
          </a:p>
        </p:txBody>
      </p:sp>
    </p:spTree>
    <p:extLst>
      <p:ext uri="{BB962C8B-B14F-4D97-AF65-F5344CB8AC3E}">
        <p14:creationId xmlns:p14="http://schemas.microsoft.com/office/powerpoint/2010/main" val="2460346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Public_policy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n.wikipedia.org/wiki/Economic_inequality" TargetMode="External"/><Relationship Id="rId4" Type="http://schemas.openxmlformats.org/officeDocument/2006/relationships/hyperlink" Target="https://en.wikipedia.org/wiki/Climate_change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JO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2B0D8-8B1F-7847-B953-BCACECFFB8A7}" type="slidenum">
              <a:rPr lang="de-JO" smtClean="0"/>
              <a:t>1</a:t>
            </a:fld>
            <a:endParaRPr lang="de-JO"/>
          </a:p>
        </p:txBody>
      </p:sp>
    </p:spTree>
    <p:extLst>
      <p:ext uri="{BB962C8B-B14F-4D97-AF65-F5344CB8AC3E}">
        <p14:creationId xmlns:p14="http://schemas.microsoft.com/office/powerpoint/2010/main" val="3311932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JO" dirty="0"/>
              <a:t>DSR committed to support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2B0D8-8B1F-7847-B953-BCACECFFB8A7}" type="slidenum">
              <a:rPr lang="de-JO" smtClean="0"/>
              <a:t>4</a:t>
            </a:fld>
            <a:endParaRPr lang="de-JO"/>
          </a:p>
        </p:txBody>
      </p:sp>
    </p:spTree>
    <p:extLst>
      <p:ext uri="{BB962C8B-B14F-4D97-AF65-F5344CB8AC3E}">
        <p14:creationId xmlns:p14="http://schemas.microsoft.com/office/powerpoint/2010/main" val="1869357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JO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2B0D8-8B1F-7847-B953-BCACECFFB8A7}" type="slidenum">
              <a:rPr lang="de-JO" smtClean="0"/>
              <a:t>6</a:t>
            </a:fld>
            <a:endParaRPr lang="de-JO"/>
          </a:p>
        </p:txBody>
      </p:sp>
    </p:spTree>
    <p:extLst>
      <p:ext uri="{BB962C8B-B14F-4D97-AF65-F5344CB8AC3E}">
        <p14:creationId xmlns:p14="http://schemas.microsoft.com/office/powerpoint/2010/main" val="4039429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United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Nations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Environment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</a:t>
            </a:r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United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Nations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Conference on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Sustainable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Development (</a:t>
            </a:r>
            <a:r>
              <a:rPr lang="de-DE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Rio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</a:t>
            </a:r>
            <a:r>
              <a:rPr lang="de-DE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endParaRPr lang="de-JO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2B0D8-8B1F-7847-B953-BCACECFFB8A7}" type="slidenum">
              <a:rPr lang="de-JO" smtClean="0"/>
              <a:t>7</a:t>
            </a:fld>
            <a:endParaRPr lang="de-JO"/>
          </a:p>
        </p:txBody>
      </p:sp>
    </p:spTree>
    <p:extLst>
      <p:ext uri="{BB962C8B-B14F-4D97-AF65-F5344CB8AC3E}">
        <p14:creationId xmlns:p14="http://schemas.microsoft.com/office/powerpoint/2010/main" val="2671519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Green New Deal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proposals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call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Public policy"/>
              </a:rPr>
              <a:t>public policy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address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Climate change"/>
              </a:rPr>
              <a:t>climate change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along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achieving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aims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like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job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creation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reducing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Economic inequality"/>
              </a:rPr>
              <a:t>economic inequality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UNEP (2009). Global Green New Deal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Policy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Brief,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www.unep.org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pdf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A_Global_Green_New_Deal_Policy_Brief.pdf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UNEP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policy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brief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proposes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mix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policy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actions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would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stimulate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economic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recovery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same time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improve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sustainability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world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economy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JO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2B0D8-8B1F-7847-B953-BCACECFFB8A7}" type="slidenum">
              <a:rPr lang="de-JO" smtClean="0"/>
              <a:t>8</a:t>
            </a:fld>
            <a:endParaRPr lang="de-JO"/>
          </a:p>
        </p:txBody>
      </p:sp>
    </p:spTree>
    <p:extLst>
      <p:ext uri="{BB962C8B-B14F-4D97-AF65-F5344CB8AC3E}">
        <p14:creationId xmlns:p14="http://schemas.microsoft.com/office/powerpoint/2010/main" val="1407260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JO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2B0D8-8B1F-7847-B953-BCACECFFB8A7}" type="slidenum">
              <a:rPr lang="de-JO" smtClean="0"/>
              <a:t>10</a:t>
            </a:fld>
            <a:endParaRPr lang="de-JO"/>
          </a:p>
        </p:txBody>
      </p:sp>
    </p:spTree>
    <p:extLst>
      <p:ext uri="{BB962C8B-B14F-4D97-AF65-F5344CB8AC3E}">
        <p14:creationId xmlns:p14="http://schemas.microsoft.com/office/powerpoint/2010/main" val="3657970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launching and recognizing the research cluster on GEE, GJU aims at giving new impetus to its commitment towards sustainable development</a:t>
            </a:r>
            <a:endParaRPr lang="de-JO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2B0D8-8B1F-7847-B953-BCACECFFB8A7}" type="slidenum">
              <a:rPr lang="de-JO" smtClean="0"/>
              <a:t>11</a:t>
            </a:fld>
            <a:endParaRPr lang="de-JO"/>
          </a:p>
        </p:txBody>
      </p:sp>
    </p:spTree>
    <p:extLst>
      <p:ext uri="{BB962C8B-B14F-4D97-AF65-F5344CB8AC3E}">
        <p14:creationId xmlns:p14="http://schemas.microsoft.com/office/powerpoint/2010/main" val="17798748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JO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2B0D8-8B1F-7847-B953-BCACECFFB8A7}" type="slidenum">
              <a:rPr lang="de-JO" smtClean="0"/>
              <a:t>13</a:t>
            </a:fld>
            <a:endParaRPr lang="de-JO"/>
          </a:p>
        </p:txBody>
      </p:sp>
    </p:spTree>
    <p:extLst>
      <p:ext uri="{BB962C8B-B14F-4D97-AF65-F5344CB8AC3E}">
        <p14:creationId xmlns:p14="http://schemas.microsoft.com/office/powerpoint/2010/main" val="82932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9/28/2021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4D12FA8-FC83-2843-B742-CD9864889D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6072" y="5274469"/>
            <a:ext cx="2262187" cy="158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767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291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157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Network Meeting SMLS – HOLM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060B92B-2572-1141-BD5A-DCBE4C9643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60064" y="520065"/>
            <a:ext cx="1843088" cy="129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723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352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98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630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003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327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9/28/2021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299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712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65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serena.sandri@gju.edu.jo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Light bulb on green grass">
            <a:extLst>
              <a:ext uri="{FF2B5EF4-FFF2-40B4-BE49-F238E27FC236}">
                <a16:creationId xmlns:a16="http://schemas.microsoft.com/office/drawing/2014/main" id="{B97314A3-6BE4-43EF-A927-32BA55028F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0000"/>
          </a:blip>
          <a:srcRect l="11450" r="4177" b="-1"/>
          <a:stretch/>
        </p:blipFill>
        <p:spPr>
          <a:xfrm>
            <a:off x="3523488" y="10"/>
            <a:ext cx="8668525" cy="6858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D3D9283-CDCA-FD49-AAC3-F19BFD1123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68" y="447490"/>
            <a:ext cx="5618032" cy="3204134"/>
          </a:xfrm>
        </p:spPr>
        <p:txBody>
          <a:bodyPr anchor="b">
            <a:normAutofit/>
          </a:bodyPr>
          <a:lstStyle/>
          <a:p>
            <a:r>
              <a:rPr lang="de-JO" sz="4800" dirty="0">
                <a:solidFill>
                  <a:schemeClr val="accent1"/>
                </a:solidFill>
              </a:rPr>
              <a:t>Green Economy and Entrepreneurship Research cluster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161F003-54C2-F640-95BF-DD11E7BDD5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6164" y="3829817"/>
            <a:ext cx="4023359" cy="1208141"/>
          </a:xfrm>
        </p:spPr>
        <p:txBody>
          <a:bodyPr>
            <a:normAutofit/>
          </a:bodyPr>
          <a:lstStyle/>
          <a:p>
            <a:r>
              <a:rPr lang="de-JO" sz="2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Coordinator: Serena Sandri</a:t>
            </a:r>
          </a:p>
        </p:txBody>
      </p:sp>
      <p:sp>
        <p:nvSpPr>
          <p:cNvPr id="32" name="Rectangle 19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21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B92193D-9B9E-254B-96C6-4A314566DA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076" y="4768271"/>
            <a:ext cx="2215337" cy="1550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555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734B88-4127-9046-898C-B59A0E3DE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JO" dirty="0">
                <a:solidFill>
                  <a:schemeClr val="accent1"/>
                </a:solidFill>
              </a:rPr>
              <a:t>Green Economy as development</a:t>
            </a:r>
            <a:br>
              <a:rPr lang="de-JO" dirty="0">
                <a:solidFill>
                  <a:schemeClr val="accent1"/>
                </a:solidFill>
              </a:rPr>
            </a:br>
            <a:r>
              <a:rPr lang="de-JO" dirty="0">
                <a:solidFill>
                  <a:schemeClr val="accent1"/>
                </a:solidFill>
              </a:rPr>
              <a:t>strategy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F7F92F-7431-4B4B-B343-2BBF8C1DF8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2485" y="2388377"/>
            <a:ext cx="10717844" cy="4227576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ifferent definitions and conceptualizations</a:t>
            </a:r>
          </a:p>
          <a:p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lways conceptually close to the Sustainable Development Goals</a:t>
            </a:r>
          </a:p>
          <a:p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ommon denominator is the strong focus on innovation, knowledge transfer, information exchange, and experience sharing</a:t>
            </a:r>
          </a:p>
          <a:p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Strong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role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to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be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expected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for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academia</a:t>
            </a:r>
            <a:endParaRPr lang="de-DE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de-DE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E.g. EU: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Horizon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2020-funded European Green Deal Calls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for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Proposals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and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Innovation Actions</a:t>
            </a:r>
            <a:r>
              <a:rPr lang="de-DE" sz="2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2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Partnership</a:t>
            </a:r>
            <a:r>
              <a:rPr lang="de-DE" sz="2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for</a:t>
            </a:r>
            <a:r>
              <a:rPr lang="de-DE" sz="2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innovation</a:t>
            </a:r>
            <a:r>
              <a:rPr lang="de-DE" sz="2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in </a:t>
            </a:r>
            <a:r>
              <a:rPr lang="de-DE" sz="2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the</a:t>
            </a:r>
            <a:r>
              <a:rPr lang="de-DE" sz="2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Mediterranean</a:t>
            </a:r>
            <a:r>
              <a:rPr lang="de-DE" sz="2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area</a:t>
            </a:r>
            <a:r>
              <a:rPr lang="de-DE" sz="2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(PRIMA)</a:t>
            </a:r>
          </a:p>
          <a:p>
            <a:pPr lvl="1"/>
            <a:r>
              <a:rPr lang="de-DE" sz="2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BMBF: Forschung für Nachhaltigkeit (FONA) </a:t>
            </a:r>
            <a:r>
              <a:rPr lang="de-DE" sz="2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Strategies</a:t>
            </a:r>
            <a:r>
              <a:rPr lang="de-DE" sz="2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DAAD </a:t>
            </a:r>
            <a:r>
              <a:rPr lang="de-DE" sz="2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Sustainability</a:t>
            </a:r>
            <a:r>
              <a:rPr lang="de-DE" sz="2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Call</a:t>
            </a:r>
          </a:p>
          <a:p>
            <a:endParaRPr lang="de-DE" b="1" dirty="0"/>
          </a:p>
          <a:p>
            <a:endParaRPr lang="de-DE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469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C8A14E-C53C-5B42-91A1-E51236385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JO" dirty="0">
                <a:solidFill>
                  <a:schemeClr val="accent1"/>
                </a:solidFill>
              </a:rPr>
              <a:t>Research Cluster on Green Economy</a:t>
            </a:r>
            <a:br>
              <a:rPr lang="de-JO" dirty="0">
                <a:solidFill>
                  <a:schemeClr val="accent1"/>
                </a:solidFill>
              </a:rPr>
            </a:br>
            <a:r>
              <a:rPr lang="de-JO" dirty="0">
                <a:solidFill>
                  <a:schemeClr val="accent1"/>
                </a:solidFill>
              </a:rPr>
              <a:t>and Entrepreneurship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3C7CA7-4435-5D47-ADF3-602B5B7DE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The </a:t>
            </a: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Research Cluster 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aims at</a:t>
            </a:r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producing interdisciplinary cutting-edge research that contributes to 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 better understanding of Green Economy and Entrepreneurship</a:t>
            </a:r>
          </a:p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envisioning ways towards the transition to more environmentally sustainable and socially equitable economic development</a:t>
            </a:r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creating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an 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impact on 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academia, teaching, 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and beyond</a:t>
            </a:r>
          </a:p>
          <a:p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134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A2D878-0B80-3343-8CE5-1DEB3E0D7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JO" dirty="0">
                <a:solidFill>
                  <a:schemeClr val="accent1"/>
                </a:solidFill>
              </a:rPr>
              <a:t>Our approach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3176B6-C8A5-E84B-8D98-97AFE28B58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reating a community of researchers interested in Green Economy and Entrepreneurship</a:t>
            </a:r>
          </a:p>
          <a:p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The 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Research Cluster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provides a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 international </a:t>
            </a: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interdisciplinary forum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for researchers 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from 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GJU and partner universities 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to exchange ideas 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and stimulate scientific cooperation</a:t>
            </a:r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655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D92474-06F9-B045-802A-F39205D1B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JO" dirty="0">
                <a:solidFill>
                  <a:schemeClr val="accent1"/>
                </a:solidFill>
              </a:rPr>
              <a:t>W</a:t>
            </a:r>
            <a:r>
              <a:rPr lang="de-DE" dirty="0">
                <a:solidFill>
                  <a:schemeClr val="accent1"/>
                </a:solidFill>
              </a:rPr>
              <a:t>h</a:t>
            </a:r>
            <a:r>
              <a:rPr lang="de-JO" dirty="0">
                <a:solidFill>
                  <a:schemeClr val="accent1"/>
                </a:solidFill>
              </a:rPr>
              <a:t>y to join?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4DF34C-57F4-9D4E-BA13-308A6B5BA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847" y="2266098"/>
            <a:ext cx="11098306" cy="488773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To be part of a community of researchers</a:t>
            </a:r>
          </a:p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To develop ideas and explore cooperation opportunities</a:t>
            </a:r>
          </a:p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To take part to workshops, webinars, and other events </a:t>
            </a:r>
          </a:p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To be informed about related events and funding opportunities</a:t>
            </a:r>
          </a:p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To be informed about publication opportunities and invited to submit research</a:t>
            </a:r>
          </a:p>
          <a:p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To benefit from the existing GJU network and to receive GJU support (priority for seeds funds, administrative supports in organizing events, etc.)</a:t>
            </a:r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078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2F4885-C5FD-A449-B0AE-C4CDCAC35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M</a:t>
            </a:r>
            <a:r>
              <a:rPr lang="de-JO" dirty="0">
                <a:solidFill>
                  <a:schemeClr val="accent1"/>
                </a:solidFill>
              </a:rPr>
              <a:t>embers / Interested reseachers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6832F5-B80A-5043-9886-F7C6089259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aculties from GJU School of Management and Logistic Sciences and School of Natural Resources E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gineering and Management</a:t>
            </a:r>
          </a:p>
          <a:p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Master International and Development Economics (MIDE) at HTW Berlin (RC contact person: Prof. Dimitrios Zikos)</a:t>
            </a:r>
          </a:p>
          <a:p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... </a:t>
            </a:r>
          </a:p>
          <a:p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miley 3">
            <a:extLst>
              <a:ext uri="{FF2B5EF4-FFF2-40B4-BE49-F238E27FC236}">
                <a16:creationId xmlns:a16="http://schemas.microsoft.com/office/drawing/2014/main" id="{9F6C96A4-B566-384E-9352-7D8C5573AA66}"/>
              </a:ext>
            </a:extLst>
          </p:cNvPr>
          <p:cNvSpPr/>
          <p:nvPr/>
        </p:nvSpPr>
        <p:spPr>
          <a:xfrm>
            <a:off x="1932317" y="4325112"/>
            <a:ext cx="569343" cy="569343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JO"/>
          </a:p>
        </p:txBody>
      </p:sp>
    </p:spTree>
    <p:extLst>
      <p:ext uri="{BB962C8B-B14F-4D97-AF65-F5344CB8AC3E}">
        <p14:creationId xmlns:p14="http://schemas.microsoft.com/office/powerpoint/2010/main" val="3311570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F362FE-280F-B649-B740-ABAC079EB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JO" dirty="0">
                <a:solidFill>
                  <a:schemeClr val="accent1"/>
                </a:solidFill>
              </a:rPr>
              <a:t>Upcoming events and activities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6DF7C42-959D-FA4A-9FE4-5FA41D9386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Nov 4th</a:t>
            </a:r>
          </a:p>
          <a:p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Launching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of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German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Jordanian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Research Clusters in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the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frame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of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the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German </a:t>
            </a:r>
            <a:r>
              <a:rPr lang="de-DE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Jordanian</a:t>
            </a:r>
            <a:r>
              <a:rPr lang="de-DE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Discourse</a:t>
            </a:r>
            <a:r>
              <a:rPr lang="de-DE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Series</a:t>
            </a:r>
          </a:p>
          <a:p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Launching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 web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presence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of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the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cluster</a:t>
            </a:r>
            <a:endParaRPr lang="de-DE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de-DE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December</a:t>
            </a:r>
            <a:r>
              <a:rPr lang="de-DE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(</a:t>
            </a:r>
            <a:r>
              <a:rPr lang="de-DE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tbc</a:t>
            </a:r>
            <a:r>
              <a:rPr lang="de-DE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)</a:t>
            </a:r>
          </a:p>
          <a:p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Webinar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featuring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relevant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research</a:t>
            </a:r>
            <a:endParaRPr lang="de-DE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Calender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with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further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activities</a:t>
            </a:r>
            <a:endParaRPr lang="de-DE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814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5752A2-F638-8C4A-8CE0-8E6F5F495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JO" dirty="0">
                <a:solidFill>
                  <a:schemeClr val="accent1"/>
                </a:solidFill>
              </a:rPr>
              <a:t>Featured events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FA61DD-89F9-4744-891C-F68280EBC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095" y="2313132"/>
            <a:ext cx="10501809" cy="4379976"/>
          </a:xfrm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MIDE Conference 12-14 November 2021, HTW Berlin</a:t>
            </a:r>
          </a:p>
          <a:p>
            <a:pPr lvl="1"/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Implementing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the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SDGs –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Practical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Challenges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Creative Solutions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and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Best Practices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for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Knowledge Transfer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and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Policy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Learning</a:t>
            </a:r>
          </a:p>
          <a:p>
            <a:r>
              <a:rPr lang="de-DE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EMNES Virtual Annual Conference 2021, 09-10 </a:t>
            </a:r>
            <a:r>
              <a:rPr lang="de-DE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December</a:t>
            </a:r>
            <a:r>
              <a:rPr lang="de-DE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2021</a:t>
            </a:r>
          </a:p>
          <a:p>
            <a:pPr lvl="1"/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The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impact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of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the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COVID-19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pandemic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and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the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transition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to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resilient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and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sustainable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socio-economic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growth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in Europe,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the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Mediterranean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and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Africa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  <a:p>
            <a:pPr lvl="1"/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Deadline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for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Submission: 15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October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2021</a:t>
            </a:r>
          </a:p>
          <a:p>
            <a:pPr lvl="1"/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Special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issue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by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Applied Economics Quarterly.</a:t>
            </a:r>
          </a:p>
          <a:p>
            <a:pPr lvl="1"/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Two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Best Paper Awards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of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EUR 2,000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each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sponsored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by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the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Euro-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Mediterranean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Economists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Association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(EMEA).</a:t>
            </a:r>
          </a:p>
          <a:p>
            <a:endParaRPr lang="de-DE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endParaRPr lang="de-JO" dirty="0"/>
          </a:p>
        </p:txBody>
      </p:sp>
    </p:spTree>
    <p:extLst>
      <p:ext uri="{BB962C8B-B14F-4D97-AF65-F5344CB8AC3E}">
        <p14:creationId xmlns:p14="http://schemas.microsoft.com/office/powerpoint/2010/main" val="15095499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4073E8-32A1-7D45-939D-F91A2CC8C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JO" dirty="0">
                <a:solidFill>
                  <a:schemeClr val="accent1"/>
                </a:solidFill>
              </a:rPr>
              <a:t>Contact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A1075D9-44BB-834C-9C36-BB69A3F8AC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If you are interested in </a:t>
            </a:r>
            <a:r>
              <a:rPr lang="de-JO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joining the </a:t>
            </a: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Research Cluster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and in being informed about our activities, 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please 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contact</a:t>
            </a:r>
          </a:p>
          <a:p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Serena Sandri, RC coordinator</a:t>
            </a:r>
          </a:p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hlinkClick r:id="rId2"/>
              </a:rPr>
              <a:t>serena.sandri@gju.edu.jo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endParaRPr lang="de-JO" dirty="0"/>
          </a:p>
        </p:txBody>
      </p:sp>
    </p:spTree>
    <p:extLst>
      <p:ext uri="{BB962C8B-B14F-4D97-AF65-F5344CB8AC3E}">
        <p14:creationId xmlns:p14="http://schemas.microsoft.com/office/powerpoint/2010/main" val="2167443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6C23C3-8603-564A-A52C-3EB7DE549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GJU Research C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usters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F2B6FC-3300-A94B-A810-04C567557E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research cluster is a formally recognized group of researchers, whose expertise/ research interest gathers around a certain thematic area and who are involved in collaborative research projects</a:t>
            </a:r>
          </a:p>
          <a:p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esearch clusters pursue the main aims of</a:t>
            </a:r>
          </a:p>
          <a:p>
            <a:pPr lvl="1"/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ringing researchers together around specific thematics</a:t>
            </a:r>
          </a:p>
          <a:p>
            <a:pPr lvl="1"/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enerate awareness around certain topics</a:t>
            </a:r>
          </a:p>
          <a:p>
            <a:pPr lvl="1"/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uild a reputation of an (academic) institution in terms of research focus and impact</a:t>
            </a:r>
          </a:p>
          <a:p>
            <a:pPr lvl="1"/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ttract research funding</a:t>
            </a:r>
          </a:p>
        </p:txBody>
      </p:sp>
    </p:spTree>
    <p:extLst>
      <p:ext uri="{BB962C8B-B14F-4D97-AF65-F5344CB8AC3E}">
        <p14:creationId xmlns:p14="http://schemas.microsoft.com/office/powerpoint/2010/main" val="1079641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CC401E-05C4-DF4A-A67E-21E943E31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tivation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DF1D91-07A4-D349-A522-6A8A5D5A2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The GJU R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esearch Clusters should</a:t>
            </a:r>
          </a:p>
          <a:p>
            <a:pPr lvl="1"/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capitalize on </a:t>
            </a:r>
            <a:r>
              <a:rPr lang="de-JO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GJU expertise 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and on i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ts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wide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partner</a:t>
            </a:r>
            <a:r>
              <a:rPr lang="de-DE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universities</a:t>
            </a:r>
            <a:r>
              <a:rPr lang="de-DE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‘ </a:t>
            </a:r>
            <a:r>
              <a:rPr lang="de-DE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network</a:t>
            </a:r>
            <a:endParaRPr lang="de-JO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address community and industry needs</a:t>
            </a:r>
          </a:p>
          <a:p>
            <a:pPr lvl="1"/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support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quality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research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and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social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responsibility</a:t>
            </a:r>
            <a:endParaRPr lang="de-DE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654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CD81C3-B6E7-424B-AC81-1C5FC0B42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Activities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631C24-5C3D-1B4E-ABD9-5BD5E6E3E3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Research Clusters should:</a:t>
            </a:r>
          </a:p>
          <a:p>
            <a:pPr lvl="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Foster scientific debate around specific topics;</a:t>
            </a:r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Support the creation of dedicated working groups;</a:t>
            </a:r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Inform about funding and publishing opportunities and facilitate access to them;</a:t>
            </a:r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Circulate related articles and stimulate ideas generation;</a:t>
            </a:r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Make visible expertise, activities and output (e.g., homepage, special issues, discussion papers);</a:t>
            </a:r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Collaborate on project proposals;</a:t>
            </a:r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Reach out to the German partner network;</a:t>
            </a:r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Build up a network with related industry and institutions;</a:t>
            </a:r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Intend to gradually develop towards sustainable structures;</a:t>
            </a:r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274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672A1B-BCC3-A047-91C2-885083A2A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Planned GJU Research Clusters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6F2B686-4A4B-4A4B-B4DF-223967E6B7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Economy (Topic: Green Economy and Entrepreneurship)</a:t>
            </a:r>
          </a:p>
          <a:p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German Language and Translation</a:t>
            </a:r>
          </a:p>
          <a:p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Health and Medicine</a:t>
            </a:r>
          </a:p>
          <a:p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Social W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</a:t>
            </a:r>
            <a:r>
              <a:rPr lang="de-J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rk</a:t>
            </a:r>
          </a:p>
        </p:txBody>
      </p:sp>
    </p:spTree>
    <p:extLst>
      <p:ext uri="{BB962C8B-B14F-4D97-AF65-F5344CB8AC3E}">
        <p14:creationId xmlns:p14="http://schemas.microsoft.com/office/powerpoint/2010/main" val="3427793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ght bulb on green grass">
            <a:extLst>
              <a:ext uri="{FF2B5EF4-FFF2-40B4-BE49-F238E27FC236}">
                <a16:creationId xmlns:a16="http://schemas.microsoft.com/office/drawing/2014/main" id="{B97314A3-6BE4-43EF-A927-32BA55028F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0000"/>
          </a:blip>
          <a:srcRect l="11450" r="4177" b="-1"/>
          <a:stretch/>
        </p:blipFill>
        <p:spPr>
          <a:xfrm>
            <a:off x="6829063" y="10"/>
            <a:ext cx="536295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D3D9283-CDCA-FD49-AAC3-F19BFD1123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6164" y="1141971"/>
            <a:ext cx="7821080" cy="2580693"/>
          </a:xfrm>
        </p:spPr>
        <p:txBody>
          <a:bodyPr anchor="b">
            <a:normAutofit/>
          </a:bodyPr>
          <a:lstStyle/>
          <a:p>
            <a:r>
              <a:rPr lang="de-JO" sz="4800" dirty="0">
                <a:solidFill>
                  <a:schemeClr val="accent1"/>
                </a:solidFill>
              </a:rPr>
              <a:t>Green Economy and Entrepreneurship Research cluster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161F003-54C2-F640-95BF-DD11E7BDD5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6164" y="3829817"/>
            <a:ext cx="4023359" cy="1208141"/>
          </a:xfrm>
        </p:spPr>
        <p:txBody>
          <a:bodyPr>
            <a:normAutofit/>
          </a:bodyPr>
          <a:lstStyle/>
          <a:p>
            <a:r>
              <a:rPr lang="de-JO" sz="2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Coordinator: Serena Sandri</a:t>
            </a:r>
          </a:p>
        </p:txBody>
      </p:sp>
    </p:spTree>
    <p:extLst>
      <p:ext uri="{BB962C8B-B14F-4D97-AF65-F5344CB8AC3E}">
        <p14:creationId xmlns:p14="http://schemas.microsoft.com/office/powerpoint/2010/main" val="332706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B253201-6CBA-E14D-A171-0EFDE606D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34644"/>
            <a:ext cx="10509504" cy="1076914"/>
          </a:xfrm>
        </p:spPr>
        <p:txBody>
          <a:bodyPr anchor="ctr">
            <a:normAutofit/>
          </a:bodyPr>
          <a:lstStyle/>
          <a:p>
            <a:r>
              <a:rPr lang="de-JO" dirty="0">
                <a:solidFill>
                  <a:schemeClr val="accent1"/>
                </a:solidFill>
              </a:rPr>
              <a:t>Green Economy and Entrepreneurship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Inhaltsplatzhalter 2">
            <a:extLst>
              <a:ext uri="{FF2B5EF4-FFF2-40B4-BE49-F238E27FC236}">
                <a16:creationId xmlns:a16="http://schemas.microsoft.com/office/drawing/2014/main" id="{737A32B8-D51C-4E37-B627-DA4857618F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3925195"/>
              </p:ext>
            </p:extLst>
          </p:nvPr>
        </p:nvGraphicFramePr>
        <p:xfrm>
          <a:off x="838200" y="1737360"/>
          <a:ext cx="10506456" cy="4535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00715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E035E-490D-AA4C-8CD0-57EB3FDF8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JO" dirty="0">
                <a:solidFill>
                  <a:schemeClr val="accent1"/>
                </a:solidFill>
              </a:rPr>
              <a:t>History and policy initiatives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D148F5-40F5-DF40-9690-67DC5F70E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Blueprint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for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 Green Economy (Pearce,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Markandya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and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Barbier, 1989)</a:t>
            </a:r>
          </a:p>
          <a:p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Global Green New Deal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proposal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(UNEP, 2009)</a:t>
            </a:r>
          </a:p>
          <a:p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Green Growth Framework (World Bank, 2018)</a:t>
            </a:r>
          </a:p>
          <a:p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Greening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the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Economy (IMF, 2019)</a:t>
            </a:r>
          </a:p>
          <a:p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European Green Deal (2019) (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aim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of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making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Europe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climate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neutral in 2050)</a:t>
            </a:r>
          </a:p>
          <a:p>
            <a:endParaRPr lang="de-DE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30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BF514A-5F33-2145-A848-805170A66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JO" dirty="0">
                <a:solidFill>
                  <a:schemeClr val="accent1"/>
                </a:solidFill>
              </a:rPr>
              <a:t>G</a:t>
            </a:r>
            <a:r>
              <a:rPr lang="de-DE" dirty="0">
                <a:solidFill>
                  <a:schemeClr val="accent1"/>
                </a:solidFill>
              </a:rPr>
              <a:t>l</a:t>
            </a:r>
            <a:r>
              <a:rPr lang="de-JO" dirty="0">
                <a:solidFill>
                  <a:schemeClr val="accent1"/>
                </a:solidFill>
              </a:rPr>
              <a:t>obal movement and partnerships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CCA94B9-3E7A-C84D-B91A-317F1797F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Green Growth Knowledge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Platform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(GGKP)</a:t>
            </a:r>
          </a:p>
          <a:p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Green Economy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Coalition</a:t>
            </a:r>
            <a:endParaRPr lang="de-DE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Partnership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for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Action on Green Economy (PAGE)</a:t>
            </a:r>
          </a:p>
          <a:p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Green Growth Knowledge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Platform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(GGKP)</a:t>
            </a:r>
          </a:p>
          <a:p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Green Growth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Leaders</a:t>
            </a:r>
            <a:endParaRPr lang="de-DE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...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and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many</a:t>
            </a:r>
            <a:r>
              <a:rPr lang="de-D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others</a:t>
            </a:r>
            <a:endParaRPr lang="de-JO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7304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ccentBoxVTI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993</Words>
  <Application>Microsoft Office PowerPoint</Application>
  <PresentationFormat>Breitbild</PresentationFormat>
  <Paragraphs>116</Paragraphs>
  <Slides>17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1" baseType="lpstr">
      <vt:lpstr>Arial</vt:lpstr>
      <vt:lpstr>Calibri</vt:lpstr>
      <vt:lpstr>Neue Haas Grotesk Text Pro</vt:lpstr>
      <vt:lpstr>AccentBoxVTI</vt:lpstr>
      <vt:lpstr>Green Economy and Entrepreneurship Research cluster</vt:lpstr>
      <vt:lpstr>GJU Research Clusters</vt:lpstr>
      <vt:lpstr>Motivation</vt:lpstr>
      <vt:lpstr>Activities</vt:lpstr>
      <vt:lpstr>Planned GJU Research Clusters</vt:lpstr>
      <vt:lpstr>Green Economy and Entrepreneurship Research cluster</vt:lpstr>
      <vt:lpstr>Green Economy and Entrepreneurship</vt:lpstr>
      <vt:lpstr>History and policy initiatives</vt:lpstr>
      <vt:lpstr>Global movement and partnerships</vt:lpstr>
      <vt:lpstr>Green Economy as development strategy</vt:lpstr>
      <vt:lpstr>Research Cluster on Green Economy and Entrepreneurship</vt:lpstr>
      <vt:lpstr>Our approach</vt:lpstr>
      <vt:lpstr>Why to join?</vt:lpstr>
      <vt:lpstr>Members / Interested reseachers</vt:lpstr>
      <vt:lpstr>Upcoming events and activities</vt:lpstr>
      <vt:lpstr>Featured events</vt:lpstr>
      <vt:lpstr>Contact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cluster on Entrepreneruship and Green Economy</dc:title>
  <dc:creator>Sandri, Serena</dc:creator>
  <cp:lastModifiedBy>Wildfeuer, Iris</cp:lastModifiedBy>
  <cp:revision>21</cp:revision>
  <dcterms:created xsi:type="dcterms:W3CDTF">2021-09-13T12:25:38Z</dcterms:created>
  <dcterms:modified xsi:type="dcterms:W3CDTF">2021-09-28T09:42:08Z</dcterms:modified>
</cp:coreProperties>
</file>